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99" r:id="rId6"/>
    <p:sldId id="261" r:id="rId7"/>
    <p:sldId id="293" r:id="rId8"/>
    <p:sldId id="300" r:id="rId9"/>
    <p:sldId id="301" r:id="rId10"/>
    <p:sldId id="268" r:id="rId11"/>
    <p:sldId id="302" r:id="rId12"/>
    <p:sldId id="269" r:id="rId13"/>
    <p:sldId id="295" r:id="rId14"/>
    <p:sldId id="279"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C6C"/>
    <a:srgbClr val="263E5A"/>
    <a:srgbClr val="D84400"/>
    <a:srgbClr val="446992"/>
    <a:srgbClr val="AEC2D8"/>
    <a:srgbClr val="98432A"/>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5" autoAdjust="0"/>
    <p:restoredTop sz="94839" autoAdjust="0"/>
  </p:normalViewPr>
  <p:slideViewPr>
    <p:cSldViewPr snapToGrid="0" showGuides="1">
      <p:cViewPr>
        <p:scale>
          <a:sx n="50" d="100"/>
          <a:sy n="50" d="100"/>
        </p:scale>
        <p:origin x="206" y="586"/>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46E70-7A84-41E3-8E7E-5FCBCBDE81B7}" type="doc">
      <dgm:prSet loTypeId="urn:microsoft.com/office/officeart/2005/8/layout/process1" loCatId="process" qsTypeId="urn:microsoft.com/office/officeart/2005/8/quickstyle/simple3" qsCatId="simple" csTypeId="urn:microsoft.com/office/officeart/2005/8/colors/colorful4" csCatId="colorful" phldr="1"/>
      <dgm:spPr/>
    </dgm:pt>
    <dgm:pt modelId="{4ED9A492-11DC-4956-8586-45EF064220E2}">
      <dgm:prSet phldrT="[Text]"/>
      <dgm:spPr/>
      <dgm:t>
        <a:bodyPr/>
        <a:lstStyle/>
        <a:p>
          <a:r>
            <a:rPr lang="en-US" dirty="0"/>
            <a:t>Model required</a:t>
          </a:r>
        </a:p>
      </dgm:t>
    </dgm:pt>
    <dgm:pt modelId="{7C7FCBF1-4301-4605-8965-0D3E341E9564}" type="parTrans" cxnId="{63EFC0F7-CDBE-414E-AFE8-72F0E12BC853}">
      <dgm:prSet/>
      <dgm:spPr/>
      <dgm:t>
        <a:bodyPr/>
        <a:lstStyle/>
        <a:p>
          <a:endParaRPr lang="en-US"/>
        </a:p>
      </dgm:t>
    </dgm:pt>
    <dgm:pt modelId="{63D31C13-72E8-40C7-A4CC-C61E13EAF3FA}" type="sibTrans" cxnId="{63EFC0F7-CDBE-414E-AFE8-72F0E12BC853}">
      <dgm:prSet/>
      <dgm:spPr/>
      <dgm:t>
        <a:bodyPr/>
        <a:lstStyle/>
        <a:p>
          <a:endParaRPr lang="en-US"/>
        </a:p>
      </dgm:t>
    </dgm:pt>
    <dgm:pt modelId="{684966F1-141F-4560-A381-72A2F69A1488}">
      <dgm:prSet phldrT="[Text]"/>
      <dgm:spPr/>
      <dgm:t>
        <a:bodyPr/>
        <a:lstStyle/>
        <a:p>
          <a:r>
            <a:rPr lang="en-US" dirty="0"/>
            <a:t>Company needs</a:t>
          </a:r>
        </a:p>
      </dgm:t>
    </dgm:pt>
    <dgm:pt modelId="{4EA1FC45-2062-40D0-98AF-937FA52D7D8C}" type="parTrans" cxnId="{55FFC456-F69D-4766-9BA2-D9F179441DE5}">
      <dgm:prSet/>
      <dgm:spPr/>
      <dgm:t>
        <a:bodyPr/>
        <a:lstStyle/>
        <a:p>
          <a:endParaRPr lang="en-US"/>
        </a:p>
      </dgm:t>
    </dgm:pt>
    <dgm:pt modelId="{2D142F99-CC88-4BC0-9F09-7BD049EF1EF6}" type="sibTrans" cxnId="{55FFC456-F69D-4766-9BA2-D9F179441DE5}">
      <dgm:prSet/>
      <dgm:spPr/>
      <dgm:t>
        <a:bodyPr/>
        <a:lstStyle/>
        <a:p>
          <a:endParaRPr lang="en-US"/>
        </a:p>
      </dgm:t>
    </dgm:pt>
    <dgm:pt modelId="{C192779C-F758-471A-AACE-0A00F930CF20}">
      <dgm:prSet phldrT="[Text]"/>
      <dgm:spPr/>
      <dgm:t>
        <a:bodyPr/>
        <a:lstStyle/>
        <a:p>
          <a:r>
            <a:rPr lang="en-US" dirty="0"/>
            <a:t>Pricing</a:t>
          </a:r>
        </a:p>
      </dgm:t>
    </dgm:pt>
    <dgm:pt modelId="{7214EE94-05AD-4E8F-8A70-7B4BB71FBFF6}" type="parTrans" cxnId="{2BD3F800-4AE0-4B5F-AB95-C741A3DCAA08}">
      <dgm:prSet/>
      <dgm:spPr/>
      <dgm:t>
        <a:bodyPr/>
        <a:lstStyle/>
        <a:p>
          <a:endParaRPr lang="en-US"/>
        </a:p>
      </dgm:t>
    </dgm:pt>
    <dgm:pt modelId="{3CE35F1E-DE5A-4859-9CB9-77EF0DF0C70D}" type="sibTrans" cxnId="{2BD3F800-4AE0-4B5F-AB95-C741A3DCAA08}">
      <dgm:prSet/>
      <dgm:spPr/>
      <dgm:t>
        <a:bodyPr/>
        <a:lstStyle/>
        <a:p>
          <a:endParaRPr lang="en-US"/>
        </a:p>
      </dgm:t>
    </dgm:pt>
    <dgm:pt modelId="{38B36997-E61F-405E-A543-EBBFC0FAF961}" type="pres">
      <dgm:prSet presAssocID="{E9D46E70-7A84-41E3-8E7E-5FCBCBDE81B7}" presName="Name0" presStyleCnt="0">
        <dgm:presLayoutVars>
          <dgm:dir/>
          <dgm:resizeHandles val="exact"/>
        </dgm:presLayoutVars>
      </dgm:prSet>
      <dgm:spPr/>
    </dgm:pt>
    <dgm:pt modelId="{9EE8B16F-D2B7-4321-92AA-284E914C3533}" type="pres">
      <dgm:prSet presAssocID="{4ED9A492-11DC-4956-8586-45EF064220E2}" presName="node" presStyleLbl="node1" presStyleIdx="0" presStyleCnt="3">
        <dgm:presLayoutVars>
          <dgm:bulletEnabled val="1"/>
        </dgm:presLayoutVars>
      </dgm:prSet>
      <dgm:spPr/>
    </dgm:pt>
    <dgm:pt modelId="{9743497F-55C7-4289-91AA-A1921051E642}" type="pres">
      <dgm:prSet presAssocID="{63D31C13-72E8-40C7-A4CC-C61E13EAF3FA}" presName="sibTrans" presStyleLbl="sibTrans2D1" presStyleIdx="0" presStyleCnt="2"/>
      <dgm:spPr/>
    </dgm:pt>
    <dgm:pt modelId="{291C816D-8767-4DC2-9EB7-4E05B3214080}" type="pres">
      <dgm:prSet presAssocID="{63D31C13-72E8-40C7-A4CC-C61E13EAF3FA}" presName="connectorText" presStyleLbl="sibTrans2D1" presStyleIdx="0" presStyleCnt="2"/>
      <dgm:spPr/>
    </dgm:pt>
    <dgm:pt modelId="{4B6D6362-4738-46D1-8C13-C394E6C37C54}" type="pres">
      <dgm:prSet presAssocID="{684966F1-141F-4560-A381-72A2F69A1488}" presName="node" presStyleLbl="node1" presStyleIdx="1" presStyleCnt="3">
        <dgm:presLayoutVars>
          <dgm:bulletEnabled val="1"/>
        </dgm:presLayoutVars>
      </dgm:prSet>
      <dgm:spPr/>
    </dgm:pt>
    <dgm:pt modelId="{E992C1AA-D583-49FE-AAF5-D4CC6BF5D0ED}" type="pres">
      <dgm:prSet presAssocID="{2D142F99-CC88-4BC0-9F09-7BD049EF1EF6}" presName="sibTrans" presStyleLbl="sibTrans2D1" presStyleIdx="1" presStyleCnt="2"/>
      <dgm:spPr/>
    </dgm:pt>
    <dgm:pt modelId="{F3CD2E4F-6B12-45FD-8661-866FC88C6504}" type="pres">
      <dgm:prSet presAssocID="{2D142F99-CC88-4BC0-9F09-7BD049EF1EF6}" presName="connectorText" presStyleLbl="sibTrans2D1" presStyleIdx="1" presStyleCnt="2"/>
      <dgm:spPr/>
    </dgm:pt>
    <dgm:pt modelId="{8CA1C339-911B-4074-AA0E-FB7CDEF0E5DA}" type="pres">
      <dgm:prSet presAssocID="{C192779C-F758-471A-AACE-0A00F930CF20}" presName="node" presStyleLbl="node1" presStyleIdx="2" presStyleCnt="3">
        <dgm:presLayoutVars>
          <dgm:bulletEnabled val="1"/>
        </dgm:presLayoutVars>
      </dgm:prSet>
      <dgm:spPr/>
    </dgm:pt>
  </dgm:ptLst>
  <dgm:cxnLst>
    <dgm:cxn modelId="{2BD3F800-4AE0-4B5F-AB95-C741A3DCAA08}" srcId="{E9D46E70-7A84-41E3-8E7E-5FCBCBDE81B7}" destId="{C192779C-F758-471A-AACE-0A00F930CF20}" srcOrd="2" destOrd="0" parTransId="{7214EE94-05AD-4E8F-8A70-7B4BB71FBFF6}" sibTransId="{3CE35F1E-DE5A-4859-9CB9-77EF0DF0C70D}"/>
    <dgm:cxn modelId="{0B5ECE20-3B7E-423D-A01C-54D22419C47A}" type="presOf" srcId="{63D31C13-72E8-40C7-A4CC-C61E13EAF3FA}" destId="{9743497F-55C7-4289-91AA-A1921051E642}" srcOrd="0" destOrd="0" presId="urn:microsoft.com/office/officeart/2005/8/layout/process1"/>
    <dgm:cxn modelId="{54D9015B-7844-4E26-9EF6-C27B7BFC08AB}" type="presOf" srcId="{4ED9A492-11DC-4956-8586-45EF064220E2}" destId="{9EE8B16F-D2B7-4321-92AA-284E914C3533}" srcOrd="0" destOrd="0" presId="urn:microsoft.com/office/officeart/2005/8/layout/process1"/>
    <dgm:cxn modelId="{55FFC456-F69D-4766-9BA2-D9F179441DE5}" srcId="{E9D46E70-7A84-41E3-8E7E-5FCBCBDE81B7}" destId="{684966F1-141F-4560-A381-72A2F69A1488}" srcOrd="1" destOrd="0" parTransId="{4EA1FC45-2062-40D0-98AF-937FA52D7D8C}" sibTransId="{2D142F99-CC88-4BC0-9F09-7BD049EF1EF6}"/>
    <dgm:cxn modelId="{1392BFAA-C56E-477B-97D0-10EBEBF88F3A}" type="presOf" srcId="{E9D46E70-7A84-41E3-8E7E-5FCBCBDE81B7}" destId="{38B36997-E61F-405E-A543-EBBFC0FAF961}" srcOrd="0" destOrd="0" presId="urn:microsoft.com/office/officeart/2005/8/layout/process1"/>
    <dgm:cxn modelId="{5943A4AF-8346-4D2A-8892-2692A2EFFE81}" type="presOf" srcId="{C192779C-F758-471A-AACE-0A00F930CF20}" destId="{8CA1C339-911B-4074-AA0E-FB7CDEF0E5DA}" srcOrd="0" destOrd="0" presId="urn:microsoft.com/office/officeart/2005/8/layout/process1"/>
    <dgm:cxn modelId="{04C8A7B1-D734-4F7E-95DC-BE24FE8F823B}" type="presOf" srcId="{2D142F99-CC88-4BC0-9F09-7BD049EF1EF6}" destId="{E992C1AA-D583-49FE-AAF5-D4CC6BF5D0ED}" srcOrd="0" destOrd="0" presId="urn:microsoft.com/office/officeart/2005/8/layout/process1"/>
    <dgm:cxn modelId="{4407E6BD-93BC-4087-8C28-93F03434134B}" type="presOf" srcId="{63D31C13-72E8-40C7-A4CC-C61E13EAF3FA}" destId="{291C816D-8767-4DC2-9EB7-4E05B3214080}" srcOrd="1" destOrd="0" presId="urn:microsoft.com/office/officeart/2005/8/layout/process1"/>
    <dgm:cxn modelId="{4238DDD8-9E8E-4836-97D1-20FE3A50168A}" type="presOf" srcId="{2D142F99-CC88-4BC0-9F09-7BD049EF1EF6}" destId="{F3CD2E4F-6B12-45FD-8661-866FC88C6504}" srcOrd="1" destOrd="0" presId="urn:microsoft.com/office/officeart/2005/8/layout/process1"/>
    <dgm:cxn modelId="{63EFC0F7-CDBE-414E-AFE8-72F0E12BC853}" srcId="{E9D46E70-7A84-41E3-8E7E-5FCBCBDE81B7}" destId="{4ED9A492-11DC-4956-8586-45EF064220E2}" srcOrd="0" destOrd="0" parTransId="{7C7FCBF1-4301-4605-8965-0D3E341E9564}" sibTransId="{63D31C13-72E8-40C7-A4CC-C61E13EAF3FA}"/>
    <dgm:cxn modelId="{EA94A3F8-43AE-44BB-8AF7-44160D204499}" type="presOf" srcId="{684966F1-141F-4560-A381-72A2F69A1488}" destId="{4B6D6362-4738-46D1-8C13-C394E6C37C54}" srcOrd="0" destOrd="0" presId="urn:microsoft.com/office/officeart/2005/8/layout/process1"/>
    <dgm:cxn modelId="{D93E189C-4A9C-4B14-913E-DABB25977CE2}" type="presParOf" srcId="{38B36997-E61F-405E-A543-EBBFC0FAF961}" destId="{9EE8B16F-D2B7-4321-92AA-284E914C3533}" srcOrd="0" destOrd="0" presId="urn:microsoft.com/office/officeart/2005/8/layout/process1"/>
    <dgm:cxn modelId="{521F3495-0211-4FB3-B800-F550FBA33D47}" type="presParOf" srcId="{38B36997-E61F-405E-A543-EBBFC0FAF961}" destId="{9743497F-55C7-4289-91AA-A1921051E642}" srcOrd="1" destOrd="0" presId="urn:microsoft.com/office/officeart/2005/8/layout/process1"/>
    <dgm:cxn modelId="{EBBA0610-088E-4FCE-A61D-91C01D87F6F7}" type="presParOf" srcId="{9743497F-55C7-4289-91AA-A1921051E642}" destId="{291C816D-8767-4DC2-9EB7-4E05B3214080}" srcOrd="0" destOrd="0" presId="urn:microsoft.com/office/officeart/2005/8/layout/process1"/>
    <dgm:cxn modelId="{1DB4D893-2224-46C1-AA3F-DD286A027E51}" type="presParOf" srcId="{38B36997-E61F-405E-A543-EBBFC0FAF961}" destId="{4B6D6362-4738-46D1-8C13-C394E6C37C54}" srcOrd="2" destOrd="0" presId="urn:microsoft.com/office/officeart/2005/8/layout/process1"/>
    <dgm:cxn modelId="{D06365C0-8447-49A9-9054-CDE79E759A9B}" type="presParOf" srcId="{38B36997-E61F-405E-A543-EBBFC0FAF961}" destId="{E992C1AA-D583-49FE-AAF5-D4CC6BF5D0ED}" srcOrd="3" destOrd="0" presId="urn:microsoft.com/office/officeart/2005/8/layout/process1"/>
    <dgm:cxn modelId="{7502BCB5-7C19-457B-BF8C-6626BA8763B5}" type="presParOf" srcId="{E992C1AA-D583-49FE-AAF5-D4CC6BF5D0ED}" destId="{F3CD2E4F-6B12-45FD-8661-866FC88C6504}" srcOrd="0" destOrd="0" presId="urn:microsoft.com/office/officeart/2005/8/layout/process1"/>
    <dgm:cxn modelId="{016F8533-92FC-4F89-9FD0-57BF63FF3707}" type="presParOf" srcId="{38B36997-E61F-405E-A543-EBBFC0FAF961}" destId="{8CA1C339-911B-4074-AA0E-FB7CDEF0E5D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8B16F-D2B7-4321-92AA-284E914C3533}">
      <dsp:nvSpPr>
        <dsp:cNvPr id="0" name=""/>
        <dsp:cNvSpPr/>
      </dsp:nvSpPr>
      <dsp:spPr>
        <a:xfrm>
          <a:off x="7337" y="1028772"/>
          <a:ext cx="2193154" cy="131589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Model required</a:t>
          </a:r>
        </a:p>
      </dsp:txBody>
      <dsp:txXfrm>
        <a:off x="45878" y="1067313"/>
        <a:ext cx="2116072" cy="1238810"/>
      </dsp:txXfrm>
    </dsp:sp>
    <dsp:sp modelId="{9743497F-55C7-4289-91AA-A1921051E642}">
      <dsp:nvSpPr>
        <dsp:cNvPr id="0" name=""/>
        <dsp:cNvSpPr/>
      </dsp:nvSpPr>
      <dsp:spPr>
        <a:xfrm>
          <a:off x="2419807" y="1414767"/>
          <a:ext cx="464948" cy="543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19807" y="1523547"/>
        <a:ext cx="325464" cy="326342"/>
      </dsp:txXfrm>
    </dsp:sp>
    <dsp:sp modelId="{4B6D6362-4738-46D1-8C13-C394E6C37C54}">
      <dsp:nvSpPr>
        <dsp:cNvPr id="0" name=""/>
        <dsp:cNvSpPr/>
      </dsp:nvSpPr>
      <dsp:spPr>
        <a:xfrm>
          <a:off x="3077754" y="1028772"/>
          <a:ext cx="2193154" cy="1315892"/>
        </a:xfrm>
        <a:prstGeom prst="roundRect">
          <a:avLst>
            <a:gd name="adj" fmla="val 10000"/>
          </a:avLst>
        </a:prstGeom>
        <a:gradFill rotWithShape="0">
          <a:gsLst>
            <a:gs pos="0">
              <a:schemeClr val="accent4">
                <a:hueOff val="-764177"/>
                <a:satOff val="-5123"/>
                <a:lumOff val="-5295"/>
                <a:alphaOff val="0"/>
                <a:lumMod val="110000"/>
                <a:satMod val="105000"/>
                <a:tint val="67000"/>
              </a:schemeClr>
            </a:gs>
            <a:gs pos="50000">
              <a:schemeClr val="accent4">
                <a:hueOff val="-764177"/>
                <a:satOff val="-5123"/>
                <a:lumOff val="-5295"/>
                <a:alphaOff val="0"/>
                <a:lumMod val="105000"/>
                <a:satMod val="103000"/>
                <a:tint val="73000"/>
              </a:schemeClr>
            </a:gs>
            <a:gs pos="100000">
              <a:schemeClr val="accent4">
                <a:hueOff val="-764177"/>
                <a:satOff val="-5123"/>
                <a:lumOff val="-529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Company needs</a:t>
          </a:r>
        </a:p>
      </dsp:txBody>
      <dsp:txXfrm>
        <a:off x="3116295" y="1067313"/>
        <a:ext cx="2116072" cy="1238810"/>
      </dsp:txXfrm>
    </dsp:sp>
    <dsp:sp modelId="{E992C1AA-D583-49FE-AAF5-D4CC6BF5D0ED}">
      <dsp:nvSpPr>
        <dsp:cNvPr id="0" name=""/>
        <dsp:cNvSpPr/>
      </dsp:nvSpPr>
      <dsp:spPr>
        <a:xfrm>
          <a:off x="5490224" y="1414767"/>
          <a:ext cx="464948" cy="543902"/>
        </a:xfrm>
        <a:prstGeom prst="rightArrow">
          <a:avLst>
            <a:gd name="adj1" fmla="val 60000"/>
            <a:gd name="adj2" fmla="val 50000"/>
          </a:avLst>
        </a:prstGeom>
        <a:gradFill rotWithShape="0">
          <a:gsLst>
            <a:gs pos="0">
              <a:schemeClr val="accent4">
                <a:hueOff val="-1528355"/>
                <a:satOff val="-10245"/>
                <a:lumOff val="-10589"/>
                <a:alphaOff val="0"/>
                <a:lumMod val="110000"/>
                <a:satMod val="105000"/>
                <a:tint val="67000"/>
              </a:schemeClr>
            </a:gs>
            <a:gs pos="50000">
              <a:schemeClr val="accent4">
                <a:hueOff val="-1528355"/>
                <a:satOff val="-10245"/>
                <a:lumOff val="-10589"/>
                <a:alphaOff val="0"/>
                <a:lumMod val="105000"/>
                <a:satMod val="103000"/>
                <a:tint val="73000"/>
              </a:schemeClr>
            </a:gs>
            <a:gs pos="100000">
              <a:schemeClr val="accent4">
                <a:hueOff val="-1528355"/>
                <a:satOff val="-10245"/>
                <a:lumOff val="-10589"/>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490224" y="1523547"/>
        <a:ext cx="325464" cy="326342"/>
      </dsp:txXfrm>
    </dsp:sp>
    <dsp:sp modelId="{8CA1C339-911B-4074-AA0E-FB7CDEF0E5DA}">
      <dsp:nvSpPr>
        <dsp:cNvPr id="0" name=""/>
        <dsp:cNvSpPr/>
      </dsp:nvSpPr>
      <dsp:spPr>
        <a:xfrm>
          <a:off x="6148170" y="1028772"/>
          <a:ext cx="2193154" cy="1315892"/>
        </a:xfrm>
        <a:prstGeom prst="roundRect">
          <a:avLst>
            <a:gd name="adj" fmla="val 10000"/>
          </a:avLst>
        </a:prstGeom>
        <a:gradFill rotWithShape="0">
          <a:gsLst>
            <a:gs pos="0">
              <a:schemeClr val="accent4">
                <a:hueOff val="-1528355"/>
                <a:satOff val="-10245"/>
                <a:lumOff val="-10589"/>
                <a:alphaOff val="0"/>
                <a:lumMod val="110000"/>
                <a:satMod val="105000"/>
                <a:tint val="67000"/>
              </a:schemeClr>
            </a:gs>
            <a:gs pos="50000">
              <a:schemeClr val="accent4">
                <a:hueOff val="-1528355"/>
                <a:satOff val="-10245"/>
                <a:lumOff val="-10589"/>
                <a:alphaOff val="0"/>
                <a:lumMod val="105000"/>
                <a:satMod val="103000"/>
                <a:tint val="73000"/>
              </a:schemeClr>
            </a:gs>
            <a:gs pos="100000">
              <a:schemeClr val="accent4">
                <a:hueOff val="-1528355"/>
                <a:satOff val="-10245"/>
                <a:lumOff val="-105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Pricing</a:t>
          </a:r>
        </a:p>
      </dsp:txBody>
      <dsp:txXfrm>
        <a:off x="6186711" y="1067313"/>
        <a:ext cx="2116072" cy="12388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2/11/2025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2/11/2025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B92F-857A-3A44-EA23-58E8B7880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7599D-2462-FB5B-E9B2-5BFFBE20934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9B78813-C5FA-0557-98A3-0107B0191E1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5950F001-352B-7F11-A262-1E80D9358C9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89849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tx2"/>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73" r:id="rId10"/>
    <p:sldLayoutId id="2147483653" r:id="rId11"/>
    <p:sldLayoutId id="2147483663" r:id="rId12"/>
    <p:sldLayoutId id="2147483665" r:id="rId13"/>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err="1"/>
              <a:t>AirCraft</a:t>
            </a:r>
            <a:r>
              <a:rPr lang="en-US" altLang="zh-CN" dirty="0"/>
              <a:t> Risk 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By Michelle Chekwoti</a:t>
            </a:r>
          </a:p>
        </p:txBody>
      </p:sp>
      <p:pic>
        <p:nvPicPr>
          <p:cNvPr id="20" name="Picture Placeholder 19" descr="A wing of an airplane flying over clouds">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1015" r="21015"/>
          <a:stretch/>
        </p:blipFill>
        <p:spPr>
          <a:xfrm>
            <a:off x="6642205" y="895827"/>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572256" y="274955"/>
            <a:ext cx="7955280" cy="679704"/>
          </a:xfrm>
        </p:spPr>
        <p:txBody>
          <a:bodyPr anchor="b" anchorCtr="0"/>
          <a:lstStyle/>
          <a:p>
            <a:r>
              <a:rPr lang="en-US" dirty="0"/>
              <a:t>Recommendations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465576" y="1066800"/>
            <a:ext cx="8314944" cy="5151120"/>
          </a:xfrm>
        </p:spPr>
        <p:txBody>
          <a:bodyPr>
            <a:normAutofit/>
          </a:bodyPr>
          <a:lstStyle/>
          <a:p>
            <a:r>
              <a:rPr lang="en-US" sz="2400" dirty="0"/>
              <a:t>If possible, more away from airplanes are they are found to have the highest number of aircraft accidents.</a:t>
            </a:r>
          </a:p>
          <a:p>
            <a:r>
              <a:rPr lang="en-US" sz="2400" dirty="0"/>
              <a:t>Boeing is considered to have the highest number if uninjured in the industry and so investing in their aircraft is recommended. Specifically, the </a:t>
            </a:r>
            <a:r>
              <a:rPr lang="en-US" sz="2400" dirty="0" err="1"/>
              <a:t>boeing</a:t>
            </a:r>
            <a:r>
              <a:rPr lang="en-US" sz="2400" dirty="0"/>
              <a:t> 737-732 .</a:t>
            </a:r>
          </a:p>
          <a:p>
            <a:r>
              <a:rPr lang="en-US" sz="2400" dirty="0"/>
              <a:t>The number of aircraft related accidents has reduced over time indicating that aircraft regulations and machinery has become less risky and safer to invest in so the company can focus on aircraft as planned.</a:t>
            </a:r>
          </a:p>
          <a:p>
            <a:r>
              <a:rPr lang="en-US" sz="2400" dirty="0"/>
              <a:t>Further research is needed to identify why the USA has the highest number of aircraft accidents especially if they are located as company in the country</a:t>
            </a:r>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10</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Next Steps</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3825241" y="457200"/>
            <a:ext cx="7827520" cy="2453640"/>
          </a:xfrm>
        </p:spPr>
        <p:txBody>
          <a:bodyPr>
            <a:normAutofit fontScale="85000" lnSpcReduction="20000"/>
          </a:bodyPr>
          <a:lstStyle/>
          <a:p>
            <a:r>
              <a:rPr lang="en-US" sz="2600" dirty="0"/>
              <a:t>Look into models under Boeing and locate the preferred model that is available .</a:t>
            </a:r>
          </a:p>
          <a:p>
            <a:r>
              <a:rPr lang="en-US" sz="2600" dirty="0"/>
              <a:t>Research into company needs ; what exactly is the aircraft to be used for whether commercially, personal, business/ executive or cargo as this will largely influence the model selection.</a:t>
            </a:r>
          </a:p>
          <a:p>
            <a:r>
              <a:rPr lang="en-US" sz="2600" dirty="0"/>
              <a:t>Look into pricing dependent on model and if possible to rent the required aircraft.</a:t>
            </a:r>
          </a:p>
          <a:p>
            <a:endParaRPr lang="en-US" dirty="0"/>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11</a:t>
            </a:fld>
            <a:endParaRPr lang="en-US" altLang="zh-CN" noProof="0" dirty="0"/>
          </a:p>
        </p:txBody>
      </p:sp>
      <p:graphicFrame>
        <p:nvGraphicFramePr>
          <p:cNvPr id="12" name="Content Placeholder 11">
            <a:extLst>
              <a:ext uri="{FF2B5EF4-FFF2-40B4-BE49-F238E27FC236}">
                <a16:creationId xmlns:a16="http://schemas.microsoft.com/office/drawing/2014/main" id="{10A9FD9A-8526-AD92-FDF8-DA8F002EC13E}"/>
              </a:ext>
            </a:extLst>
          </p:cNvPr>
          <p:cNvGraphicFramePr>
            <a:graphicFrameLocks noGrp="1"/>
          </p:cNvGraphicFramePr>
          <p:nvPr>
            <p:ph idx="30"/>
            <p:extLst>
              <p:ext uri="{D42A27DB-BD31-4B8C-83A1-F6EECF244321}">
                <p14:modId xmlns:p14="http://schemas.microsoft.com/office/powerpoint/2010/main" val="2268091580"/>
              </p:ext>
            </p:extLst>
          </p:nvPr>
        </p:nvGraphicFramePr>
        <p:xfrm>
          <a:off x="1921668" y="2743200"/>
          <a:ext cx="8348663" cy="3373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35040" y="3108960"/>
            <a:ext cx="5394960" cy="1879791"/>
          </a:xfrm>
        </p:spPr>
        <p:txBody>
          <a:bodyPr>
            <a:normAutofit/>
          </a:bodyPr>
          <a:lstStyle/>
          <a:p>
            <a:r>
              <a:rPr lang="en-US" sz="3200" dirty="0"/>
              <a:t>Michelle Chekwoti</a:t>
            </a: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775547" y="2980267"/>
            <a:ext cx="4206240" cy="640080"/>
          </a:xfrm>
        </p:spPr>
        <p:txBody>
          <a:bodyPr anchor="t" anchorCtr="0"/>
          <a:lstStyle/>
          <a:p>
            <a:r>
              <a:rPr lang="en-US" dirty="0"/>
              <a:t>Overview</a:t>
            </a:r>
            <a:br>
              <a:rPr lang="en-US" dirty="0"/>
            </a:br>
            <a:endParaRPr lang="en-US" dirty="0"/>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694267" y="3877733"/>
            <a:ext cx="8534400" cy="2665307"/>
          </a:xfrm>
        </p:spPr>
        <p:txBody>
          <a:bodyPr anchor="t" anchorCtr="0">
            <a:normAutofit/>
          </a:bodyPr>
          <a:lstStyle/>
          <a:p>
            <a:pPr marL="0" indent="0">
              <a:buNone/>
            </a:pPr>
            <a:r>
              <a:rPr lang="en-US" sz="2400" dirty="0"/>
              <a:t>The company is going to expand into new industries to diversify its portfolio, and they are interested in Aircraft, focusing on the purchasing and operating for commercial and private enterprises. This analysis is to look at the potential associated with aircraft in order to pinpoint the lowest risk for the company to start this new business endeavor. </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Business Understanding and Goals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821680" y="2362200"/>
            <a:ext cx="5669280" cy="3855720"/>
          </a:xfrm>
          <a:noFill/>
        </p:spPr>
        <p:txBody>
          <a:bodyPr>
            <a:normAutofit/>
          </a:bodyPr>
          <a:lstStyle/>
          <a:p>
            <a:r>
              <a:rPr lang="en-US" sz="2000" dirty="0"/>
              <a:t>We want to identify aircraft with the least risk to the company.</a:t>
            </a:r>
          </a:p>
          <a:p>
            <a:r>
              <a:rPr lang="en-US" sz="2000" dirty="0"/>
              <a:t>This means we need to identify aircraft that has the lowest risk of accidents and failure. </a:t>
            </a:r>
          </a:p>
          <a:p>
            <a:r>
              <a:rPr lang="en-US" sz="2000" dirty="0"/>
              <a:t>However, they are many factors that go into this including: The type of aircraft, its model, make, its air carrier, the weather and more.</a:t>
            </a:r>
          </a:p>
          <a:p>
            <a:r>
              <a:rPr lang="en-US" sz="2000" dirty="0"/>
              <a:t>This will help the investors pick an aircraft with the least risk of damage and loss of investment.</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49382" y="356893"/>
            <a:ext cx="7132320" cy="740387"/>
          </a:xfrm>
        </p:spPr>
        <p:txBody>
          <a:bodyPr/>
          <a:lstStyle/>
          <a:p>
            <a:r>
              <a:rPr lang="en-US" dirty="0"/>
              <a:t>Data Understanding</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1662545"/>
            <a:ext cx="5425440" cy="3701935"/>
          </a:xfrm>
        </p:spPr>
        <p:txBody>
          <a:bodyPr>
            <a:normAutofit lnSpcReduction="10000"/>
          </a:bodyPr>
          <a:lstStyle/>
          <a:p>
            <a:r>
              <a:rPr lang="en-US" sz="2200" dirty="0"/>
              <a:t>Data Source: Using data from Kaggle’s Aviation Accident Database &amp; Synopses, up to 2023. This has 2 datasets one with the aircraft data and another with states and abbreviations.</a:t>
            </a:r>
          </a:p>
          <a:p>
            <a:r>
              <a:rPr lang="en-US" sz="2200" dirty="0"/>
              <a:t>With information on the aircraft, possible causes of failure, carrier and location of the accident.</a:t>
            </a:r>
          </a:p>
          <a:p>
            <a:r>
              <a:rPr lang="en-US" sz="2200" dirty="0"/>
              <a:t>Data quality and limitations: The data has multiple missing values in it’s the categorical columns.</a:t>
            </a:r>
          </a:p>
          <a:p>
            <a:endParaRPr lang="en-US" dirty="0"/>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4</a:t>
            </a:fld>
            <a:endParaRPr lang="en-US" altLang="zh-CN" noProof="0" dirty="0"/>
          </a:p>
        </p:txBody>
      </p:sp>
      <p:pic>
        <p:nvPicPr>
          <p:cNvPr id="6" name="Picture 5">
            <a:extLst>
              <a:ext uri="{FF2B5EF4-FFF2-40B4-BE49-F238E27FC236}">
                <a16:creationId xmlns:a16="http://schemas.microsoft.com/office/drawing/2014/main" id="{6C859C03-1612-B231-21D0-5361EC5BA7F3}"/>
              </a:ext>
            </a:extLst>
          </p:cNvPr>
          <p:cNvPicPr>
            <a:picLocks noChangeAspect="1"/>
          </p:cNvPicPr>
          <p:nvPr/>
        </p:nvPicPr>
        <p:blipFill>
          <a:blip r:embed="rId3"/>
          <a:stretch>
            <a:fillRect/>
          </a:stretch>
        </p:blipFill>
        <p:spPr>
          <a:xfrm>
            <a:off x="7451949" y="0"/>
            <a:ext cx="4740051" cy="4473328"/>
          </a:xfrm>
          <a:prstGeom prst="rect">
            <a:avLst/>
          </a:prstGeom>
        </p:spPr>
      </p:pic>
      <p:pic>
        <p:nvPicPr>
          <p:cNvPr id="8" name="Picture 7">
            <a:extLst>
              <a:ext uri="{FF2B5EF4-FFF2-40B4-BE49-F238E27FC236}">
                <a16:creationId xmlns:a16="http://schemas.microsoft.com/office/drawing/2014/main" id="{5FC7C459-537E-DF9C-424D-F34AB6D94096}"/>
              </a:ext>
            </a:extLst>
          </p:cNvPr>
          <p:cNvPicPr>
            <a:picLocks noChangeAspect="1"/>
          </p:cNvPicPr>
          <p:nvPr/>
        </p:nvPicPr>
        <p:blipFill>
          <a:blip r:embed="rId4"/>
          <a:stretch>
            <a:fillRect/>
          </a:stretch>
        </p:blipFill>
        <p:spPr>
          <a:xfrm>
            <a:off x="7381702" y="4708533"/>
            <a:ext cx="4810298" cy="2149467"/>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3787-FAE2-4514-3A86-800DB8AAE525}"/>
            </a:ext>
          </a:extLst>
        </p:cNvPr>
        <p:cNvGrpSpPr/>
        <p:nvPr/>
      </p:nvGrpSpPr>
      <p:grpSpPr>
        <a:xfrm>
          <a:off x="0" y="0"/>
          <a:ext cx="0" cy="0"/>
          <a:chOff x="0" y="0"/>
          <a:chExt cx="0" cy="0"/>
        </a:xfrm>
      </p:grpSpPr>
      <p:sp>
        <p:nvSpPr>
          <p:cNvPr id="60" name="Title 59">
            <a:extLst>
              <a:ext uri="{FF2B5EF4-FFF2-40B4-BE49-F238E27FC236}">
                <a16:creationId xmlns:a16="http://schemas.microsoft.com/office/drawing/2014/main" id="{65866071-F7F5-3F76-33D6-7BC95B09F67C}"/>
              </a:ext>
            </a:extLst>
          </p:cNvPr>
          <p:cNvSpPr>
            <a:spLocks noGrp="1"/>
          </p:cNvSpPr>
          <p:nvPr>
            <p:ph type="title"/>
          </p:nvPr>
        </p:nvSpPr>
        <p:spPr>
          <a:xfrm>
            <a:off x="249382" y="356893"/>
            <a:ext cx="7132320" cy="740387"/>
          </a:xfrm>
        </p:spPr>
        <p:txBody>
          <a:bodyPr/>
          <a:lstStyle/>
          <a:p>
            <a:r>
              <a:rPr lang="en-US" dirty="0"/>
              <a:t>Data Understanding</a:t>
            </a:r>
          </a:p>
        </p:txBody>
      </p:sp>
      <p:sp>
        <p:nvSpPr>
          <p:cNvPr id="43" name="Text Placeholder 42">
            <a:extLst>
              <a:ext uri="{FF2B5EF4-FFF2-40B4-BE49-F238E27FC236}">
                <a16:creationId xmlns:a16="http://schemas.microsoft.com/office/drawing/2014/main" id="{401E5736-A221-50F2-625F-1F5B90B58755}"/>
              </a:ext>
            </a:extLst>
          </p:cNvPr>
          <p:cNvSpPr>
            <a:spLocks noGrp="1"/>
          </p:cNvSpPr>
          <p:nvPr>
            <p:ph idx="1"/>
          </p:nvPr>
        </p:nvSpPr>
        <p:spPr>
          <a:xfrm>
            <a:off x="249382" y="1097281"/>
            <a:ext cx="8359864" cy="2112922"/>
          </a:xfrm>
        </p:spPr>
        <p:txBody>
          <a:bodyPr>
            <a:normAutofit fontScale="92500"/>
          </a:bodyPr>
          <a:lstStyle/>
          <a:p>
            <a:r>
              <a:rPr lang="en-US" sz="1600" dirty="0"/>
              <a:t>Descriptive statistics on numerical columns:</a:t>
            </a:r>
          </a:p>
          <a:p>
            <a:r>
              <a:rPr lang="en-US" sz="1600" dirty="0"/>
              <a:t>We note from the descriptive statistics that the max number of engines is 8, however, the average is 1. This could depend of use of the aircraft or even load which could affect its performance.</a:t>
            </a:r>
          </a:p>
          <a:p>
            <a:r>
              <a:rPr lang="en-US" sz="1600" dirty="0"/>
              <a:t>The max number of Fatal injuries is 349 but on average it is 0.64. This shows the majority of Aircraft is safe with only injuries ranging from 0.64 at Fatal to 0.35 at Minor. </a:t>
            </a:r>
          </a:p>
          <a:p>
            <a:r>
              <a:rPr lang="en-US" sz="1600" dirty="0"/>
              <a:t>The average number of Uninjured is much higher than that of the Injuries and therefore we can assume that Aircraft in general is considered to be a safe form of travel and good for the company. </a:t>
            </a:r>
          </a:p>
        </p:txBody>
      </p:sp>
      <p:sp>
        <p:nvSpPr>
          <p:cNvPr id="11" name="Slide Number Placeholder 13">
            <a:extLst>
              <a:ext uri="{FF2B5EF4-FFF2-40B4-BE49-F238E27FC236}">
                <a16:creationId xmlns:a16="http://schemas.microsoft.com/office/drawing/2014/main" id="{13E95B9C-17FC-904E-2669-2F724048AB6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D174FC0-B700-AE03-CEEC-050B8626B688}"/>
              </a:ext>
            </a:extLst>
          </p:cNvPr>
          <p:cNvSpPr>
            <a:spLocks noGrp="1"/>
          </p:cNvSpPr>
          <p:nvPr>
            <p:ph type="sldNum" sz="quarter" idx="55"/>
          </p:nvPr>
        </p:nvSpPr>
        <p:spPr/>
        <p:txBody>
          <a:bodyPr/>
          <a:lstStyle/>
          <a:p>
            <a:fld id="{47FEACEE-25B4-4A2D-B147-27296E36371D}" type="slidenum">
              <a:rPr lang="en-US" altLang="zh-CN" noProof="0" smtClean="0"/>
              <a:pPr/>
              <a:t>5</a:t>
            </a:fld>
            <a:endParaRPr lang="en-US" altLang="zh-CN" noProof="0" dirty="0"/>
          </a:p>
        </p:txBody>
      </p:sp>
      <p:pic>
        <p:nvPicPr>
          <p:cNvPr id="4" name="Picture 3">
            <a:extLst>
              <a:ext uri="{FF2B5EF4-FFF2-40B4-BE49-F238E27FC236}">
                <a16:creationId xmlns:a16="http://schemas.microsoft.com/office/drawing/2014/main" id="{33D15591-8738-FBAF-4CEC-3BE68E086788}"/>
              </a:ext>
            </a:extLst>
          </p:cNvPr>
          <p:cNvPicPr>
            <a:picLocks noChangeAspect="1"/>
          </p:cNvPicPr>
          <p:nvPr/>
        </p:nvPicPr>
        <p:blipFill>
          <a:blip r:embed="rId3"/>
          <a:stretch>
            <a:fillRect/>
          </a:stretch>
        </p:blipFill>
        <p:spPr>
          <a:xfrm>
            <a:off x="3556462" y="3212458"/>
            <a:ext cx="8359864" cy="3368332"/>
          </a:xfrm>
          <a:prstGeom prst="rect">
            <a:avLst/>
          </a:prstGeom>
        </p:spPr>
      </p:pic>
    </p:spTree>
    <p:extLst>
      <p:ext uri="{BB962C8B-B14F-4D97-AF65-F5344CB8AC3E}">
        <p14:creationId xmlns:p14="http://schemas.microsoft.com/office/powerpoint/2010/main" val="304771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D2E9-7A0F-B355-73B4-5248102E8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7BA05-306F-144A-5C94-3BD893F816EB}"/>
              </a:ext>
            </a:extLst>
          </p:cNvPr>
          <p:cNvSpPr>
            <a:spLocks noGrp="1"/>
          </p:cNvSpPr>
          <p:nvPr>
            <p:ph type="title"/>
          </p:nvPr>
        </p:nvSpPr>
        <p:spPr>
          <a:xfrm>
            <a:off x="7147560" y="396240"/>
            <a:ext cx="4389120" cy="731520"/>
          </a:xfrm>
          <a:noFill/>
        </p:spPr>
        <p:txBody>
          <a:bodyPr anchor="b" anchorCtr="0">
            <a:noAutofit/>
          </a:bodyPr>
          <a:lstStyle/>
          <a:p>
            <a:r>
              <a:rPr lang="en-US" dirty="0"/>
              <a:t>Data Analysis</a:t>
            </a:r>
          </a:p>
        </p:txBody>
      </p:sp>
      <p:sp>
        <p:nvSpPr>
          <p:cNvPr id="10" name="Content Placeholder 9">
            <a:extLst>
              <a:ext uri="{FF2B5EF4-FFF2-40B4-BE49-F238E27FC236}">
                <a16:creationId xmlns:a16="http://schemas.microsoft.com/office/drawing/2014/main" id="{BACB0506-D5FE-DA46-7D29-B491C7A1E29C}"/>
              </a:ext>
            </a:extLst>
          </p:cNvPr>
          <p:cNvSpPr>
            <a:spLocks noGrp="1"/>
          </p:cNvSpPr>
          <p:nvPr>
            <p:ph idx="14"/>
          </p:nvPr>
        </p:nvSpPr>
        <p:spPr>
          <a:xfrm>
            <a:off x="6202680" y="1478280"/>
            <a:ext cx="5638800" cy="3901440"/>
          </a:xfrm>
        </p:spPr>
        <p:txBody>
          <a:bodyPr>
            <a:normAutofit/>
          </a:bodyPr>
          <a:lstStyle/>
          <a:p>
            <a:pPr marL="0" indent="0">
              <a:buNone/>
            </a:pPr>
            <a:r>
              <a:rPr lang="en-US" dirty="0"/>
              <a:t>As shown the aircraft with the highest amount of risk due to incident is the Airplane with 23999.</a:t>
            </a:r>
          </a:p>
          <a:p>
            <a:pPr marL="0" indent="0">
              <a:buNone/>
            </a:pPr>
            <a:r>
              <a:rPr lang="en-US" dirty="0"/>
              <a:t>Second only to the helicopter, at 2801. This means that the most risky aircraft in the industry is the airplane even more so than the rocket which is the least.</a:t>
            </a:r>
          </a:p>
          <a:p>
            <a:pPr marL="0" indent="0">
              <a:buNone/>
            </a:pPr>
            <a:r>
              <a:rPr lang="en-US" dirty="0"/>
              <a:t>This also means that it is likely to be the most frequently used aircraft.</a:t>
            </a:r>
          </a:p>
          <a:p>
            <a:pPr marL="0" indent="0">
              <a:buNone/>
            </a:pPr>
            <a:endParaRPr lang="en-US" dirty="0"/>
          </a:p>
        </p:txBody>
      </p:sp>
      <p:sp>
        <p:nvSpPr>
          <p:cNvPr id="3" name="Slide Number Placeholder 2">
            <a:extLst>
              <a:ext uri="{FF2B5EF4-FFF2-40B4-BE49-F238E27FC236}">
                <a16:creationId xmlns:a16="http://schemas.microsoft.com/office/drawing/2014/main" id="{33230E72-83ED-B42A-43B8-E4436786D40B}"/>
              </a:ext>
            </a:extLst>
          </p:cNvPr>
          <p:cNvSpPr>
            <a:spLocks noGrp="1"/>
          </p:cNvSpPr>
          <p:nvPr>
            <p:ph type="sldNum" sz="quarter" idx="12"/>
          </p:nvPr>
        </p:nvSpPr>
        <p:spPr/>
        <p:txBody>
          <a:bodyPr/>
          <a:lstStyle/>
          <a:p>
            <a:fld id="{CBD12358-51D2-46B3-9BDE-DF29528B9454}" type="slidenum">
              <a:rPr lang="en-US" smtClean="0"/>
              <a:t>6</a:t>
            </a:fld>
            <a:endParaRPr lang="en-US" dirty="0"/>
          </a:p>
        </p:txBody>
      </p:sp>
      <p:pic>
        <p:nvPicPr>
          <p:cNvPr id="5" name="Picture 4">
            <a:extLst>
              <a:ext uri="{FF2B5EF4-FFF2-40B4-BE49-F238E27FC236}">
                <a16:creationId xmlns:a16="http://schemas.microsoft.com/office/drawing/2014/main" id="{66BCF39A-A0D5-DE4D-0B0A-611586C86504}"/>
              </a:ext>
            </a:extLst>
          </p:cNvPr>
          <p:cNvPicPr>
            <a:picLocks noChangeAspect="1"/>
          </p:cNvPicPr>
          <p:nvPr/>
        </p:nvPicPr>
        <p:blipFill>
          <a:blip r:embed="rId2"/>
          <a:stretch>
            <a:fillRect/>
          </a:stretch>
        </p:blipFill>
        <p:spPr>
          <a:xfrm>
            <a:off x="655320" y="396239"/>
            <a:ext cx="4389120" cy="6147633"/>
          </a:xfrm>
          <a:prstGeom prst="rect">
            <a:avLst/>
          </a:prstGeom>
        </p:spPr>
      </p:pic>
    </p:spTree>
    <p:extLst>
      <p:ext uri="{BB962C8B-B14F-4D97-AF65-F5344CB8AC3E}">
        <p14:creationId xmlns:p14="http://schemas.microsoft.com/office/powerpoint/2010/main" val="411266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63880" y="381000"/>
            <a:ext cx="4389120" cy="731520"/>
          </a:xfrm>
          <a:noFill/>
        </p:spPr>
        <p:txBody>
          <a:bodyPr anchor="b" anchorCtr="0">
            <a:noAutofit/>
          </a:bodyPr>
          <a:lstStyle/>
          <a:p>
            <a:r>
              <a:rPr lang="en-US" dirty="0"/>
              <a:t>Data Analysis</a:t>
            </a:r>
          </a:p>
        </p:txBody>
      </p:sp>
      <p:sp>
        <p:nvSpPr>
          <p:cNvPr id="10" name="Content Placeholder 9">
            <a:extLst>
              <a:ext uri="{FF2B5EF4-FFF2-40B4-BE49-F238E27FC236}">
                <a16:creationId xmlns:a16="http://schemas.microsoft.com/office/drawing/2014/main" id="{19DA784D-F56F-1224-707E-9F882C4EB8A1}"/>
              </a:ext>
            </a:extLst>
          </p:cNvPr>
          <p:cNvSpPr>
            <a:spLocks noGrp="1"/>
          </p:cNvSpPr>
          <p:nvPr>
            <p:ph idx="14"/>
          </p:nvPr>
        </p:nvSpPr>
        <p:spPr>
          <a:xfrm>
            <a:off x="396240" y="1325880"/>
            <a:ext cx="4389120" cy="3901440"/>
          </a:xfrm>
        </p:spPr>
        <p:txBody>
          <a:bodyPr>
            <a:normAutofit/>
          </a:bodyPr>
          <a:lstStyle/>
          <a:p>
            <a:pPr marL="0" indent="0">
              <a:buNone/>
            </a:pPr>
            <a:r>
              <a:rPr lang="en-US" dirty="0"/>
              <a:t>Looking at the top 10 incidents and the total number of uninjured by Make.</a:t>
            </a:r>
          </a:p>
          <a:p>
            <a:pPr marL="0" indent="0">
              <a:buNone/>
            </a:pPr>
            <a:r>
              <a:rPr lang="en-US" dirty="0"/>
              <a:t>We can see that the highest number of incidents are seen by the Aircraft make </a:t>
            </a:r>
            <a:r>
              <a:rPr lang="en-US" b="1" dirty="0"/>
              <a:t>Cessna </a:t>
            </a:r>
            <a:r>
              <a:rPr lang="en-US" dirty="0"/>
              <a:t>this means they have a history of creating aircraft that has a high number of accidents and incidents.</a:t>
            </a:r>
          </a:p>
          <a:p>
            <a:pPr marL="0" indent="0">
              <a:buNone/>
            </a:pPr>
            <a:r>
              <a:rPr lang="en-US" dirty="0"/>
              <a:t>The highest number of Uninjured by Make is Boeing , this shows that although they are listed to have a high number of incidents, they also create strong planes that can leave a large number of survivors and therefore is less risky.</a:t>
            </a:r>
          </a:p>
        </p:txBody>
      </p:sp>
      <p:sp>
        <p:nvSpPr>
          <p:cNvPr id="3" name="Slide Number Placeholder 2">
            <a:extLst>
              <a:ext uri="{FF2B5EF4-FFF2-40B4-BE49-F238E27FC236}">
                <a16:creationId xmlns:a16="http://schemas.microsoft.com/office/drawing/2014/main" id="{ADDFE8A8-4537-F7A1-3BF9-834AEFE3EA1A}"/>
              </a:ext>
            </a:extLst>
          </p:cNvPr>
          <p:cNvSpPr>
            <a:spLocks noGrp="1"/>
          </p:cNvSpPr>
          <p:nvPr>
            <p:ph type="sldNum" sz="quarter" idx="12"/>
          </p:nvPr>
        </p:nvSpPr>
        <p:spPr/>
        <p:txBody>
          <a:bodyPr/>
          <a:lstStyle/>
          <a:p>
            <a:fld id="{CBD12358-51D2-46B3-9BDE-DF29528B9454}" type="slidenum">
              <a:rPr lang="en-US" smtClean="0"/>
              <a:t>7</a:t>
            </a:fld>
            <a:endParaRPr lang="en-US" dirty="0"/>
          </a:p>
        </p:txBody>
      </p:sp>
      <p:pic>
        <p:nvPicPr>
          <p:cNvPr id="7" name="Picture 6">
            <a:extLst>
              <a:ext uri="{FF2B5EF4-FFF2-40B4-BE49-F238E27FC236}">
                <a16:creationId xmlns:a16="http://schemas.microsoft.com/office/drawing/2014/main" id="{4E22F8A9-DD85-1A53-34C8-760D5FBB4F6F}"/>
              </a:ext>
            </a:extLst>
          </p:cNvPr>
          <p:cNvPicPr>
            <a:picLocks noChangeAspect="1"/>
          </p:cNvPicPr>
          <p:nvPr/>
        </p:nvPicPr>
        <p:blipFill>
          <a:blip r:embed="rId2"/>
          <a:stretch>
            <a:fillRect/>
          </a:stretch>
        </p:blipFill>
        <p:spPr>
          <a:xfrm>
            <a:off x="4785360" y="753907"/>
            <a:ext cx="3661549" cy="5509654"/>
          </a:xfrm>
          <a:prstGeom prst="rect">
            <a:avLst/>
          </a:prstGeom>
        </p:spPr>
      </p:pic>
      <p:pic>
        <p:nvPicPr>
          <p:cNvPr id="12" name="Picture 11">
            <a:extLst>
              <a:ext uri="{FF2B5EF4-FFF2-40B4-BE49-F238E27FC236}">
                <a16:creationId xmlns:a16="http://schemas.microsoft.com/office/drawing/2014/main" id="{CCCE5BBA-5724-D639-D380-515034F9E3E2}"/>
              </a:ext>
            </a:extLst>
          </p:cNvPr>
          <p:cNvPicPr>
            <a:picLocks noChangeAspect="1"/>
          </p:cNvPicPr>
          <p:nvPr/>
        </p:nvPicPr>
        <p:blipFill>
          <a:blip r:embed="rId3"/>
          <a:stretch>
            <a:fillRect/>
          </a:stretch>
        </p:blipFill>
        <p:spPr>
          <a:xfrm>
            <a:off x="8568829" y="746760"/>
            <a:ext cx="3470771" cy="550965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CB36C-E34A-233E-26EA-F9D5552D489D}"/>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13AFB4-A293-5D8E-1806-69ED84E5E81C}"/>
              </a:ext>
            </a:extLst>
          </p:cNvPr>
          <p:cNvSpPr>
            <a:spLocks noGrp="1"/>
          </p:cNvSpPr>
          <p:nvPr>
            <p:ph idx="14"/>
          </p:nvPr>
        </p:nvSpPr>
        <p:spPr>
          <a:xfrm>
            <a:off x="6013961" y="457041"/>
            <a:ext cx="5638800" cy="3901440"/>
          </a:xfrm>
        </p:spPr>
        <p:txBody>
          <a:bodyPr>
            <a:normAutofit/>
          </a:bodyPr>
          <a:lstStyle/>
          <a:p>
            <a:pPr marL="0" indent="0">
              <a:buNone/>
            </a:pPr>
            <a:r>
              <a:rPr lang="en-US" dirty="0"/>
              <a:t>When looking at the spread the majority if aircraft incidents are located in the USA and if the company is located here further research on the causes will need to be established.</a:t>
            </a:r>
          </a:p>
          <a:p>
            <a:pPr marL="0" indent="0">
              <a:buNone/>
            </a:pPr>
            <a:r>
              <a:rPr lang="en-US" dirty="0"/>
              <a:t>When looking at the year you will notice that the number of accidents has reduced overtime showing that safety measure in aircraft has increased.</a:t>
            </a:r>
          </a:p>
          <a:p>
            <a:pPr marL="0" indent="0">
              <a:buNone/>
            </a:pPr>
            <a:endParaRPr lang="en-US" dirty="0"/>
          </a:p>
        </p:txBody>
      </p:sp>
      <p:sp>
        <p:nvSpPr>
          <p:cNvPr id="3" name="Slide Number Placeholder 2">
            <a:extLst>
              <a:ext uri="{FF2B5EF4-FFF2-40B4-BE49-F238E27FC236}">
                <a16:creationId xmlns:a16="http://schemas.microsoft.com/office/drawing/2014/main" id="{BBEC25EA-0F8D-E3DB-BC13-06DCE9CB215C}"/>
              </a:ext>
            </a:extLst>
          </p:cNvPr>
          <p:cNvSpPr>
            <a:spLocks noGrp="1"/>
          </p:cNvSpPr>
          <p:nvPr>
            <p:ph type="sldNum" sz="quarter" idx="12"/>
          </p:nvPr>
        </p:nvSpPr>
        <p:spPr/>
        <p:txBody>
          <a:bodyPr/>
          <a:lstStyle/>
          <a:p>
            <a:fld id="{CBD12358-51D2-46B3-9BDE-DF29528B9454}" type="slidenum">
              <a:rPr lang="en-US" smtClean="0"/>
              <a:t>8</a:t>
            </a:fld>
            <a:endParaRPr lang="en-US" dirty="0"/>
          </a:p>
        </p:txBody>
      </p:sp>
      <p:pic>
        <p:nvPicPr>
          <p:cNvPr id="8" name="Picture 7">
            <a:extLst>
              <a:ext uri="{FF2B5EF4-FFF2-40B4-BE49-F238E27FC236}">
                <a16:creationId xmlns:a16="http://schemas.microsoft.com/office/drawing/2014/main" id="{38EEC9D5-0FEB-5F14-42CD-1E9DF087E5D7}"/>
              </a:ext>
            </a:extLst>
          </p:cNvPr>
          <p:cNvPicPr>
            <a:picLocks noChangeAspect="1"/>
          </p:cNvPicPr>
          <p:nvPr/>
        </p:nvPicPr>
        <p:blipFill>
          <a:blip r:embed="rId2"/>
          <a:stretch>
            <a:fillRect/>
          </a:stretch>
        </p:blipFill>
        <p:spPr>
          <a:xfrm>
            <a:off x="350520" y="338855"/>
            <a:ext cx="5440680" cy="6111096"/>
          </a:xfrm>
          <a:prstGeom prst="rect">
            <a:avLst/>
          </a:prstGeom>
        </p:spPr>
      </p:pic>
      <p:pic>
        <p:nvPicPr>
          <p:cNvPr id="9" name="Picture 8">
            <a:extLst>
              <a:ext uri="{FF2B5EF4-FFF2-40B4-BE49-F238E27FC236}">
                <a16:creationId xmlns:a16="http://schemas.microsoft.com/office/drawing/2014/main" id="{ECAEA76B-5F01-9FE0-3A8F-4DC3F103A42A}"/>
              </a:ext>
            </a:extLst>
          </p:cNvPr>
          <p:cNvPicPr>
            <a:picLocks noChangeAspect="1"/>
          </p:cNvPicPr>
          <p:nvPr/>
        </p:nvPicPr>
        <p:blipFill>
          <a:blip r:embed="rId3"/>
          <a:stretch>
            <a:fillRect/>
          </a:stretch>
        </p:blipFill>
        <p:spPr>
          <a:xfrm>
            <a:off x="5966885" y="2499042"/>
            <a:ext cx="6110389" cy="3901440"/>
          </a:xfrm>
          <a:prstGeom prst="rect">
            <a:avLst/>
          </a:prstGeom>
        </p:spPr>
      </p:pic>
    </p:spTree>
    <p:extLst>
      <p:ext uri="{BB962C8B-B14F-4D97-AF65-F5344CB8AC3E}">
        <p14:creationId xmlns:p14="http://schemas.microsoft.com/office/powerpoint/2010/main" val="212901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853440"/>
          </a:xfrm>
          <a:noFill/>
        </p:spPr>
        <p:txBody>
          <a:bodyPr anchor="b" anchorCtr="0">
            <a:noAutofit/>
          </a:bodyPr>
          <a:lstStyle/>
          <a:p>
            <a:r>
              <a:rPr lang="en-US" dirty="0"/>
              <a:t>Answer</a:t>
            </a:r>
          </a:p>
        </p:txBody>
      </p:sp>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US" smtClean="0"/>
              <a:t>9</a:t>
            </a:fld>
            <a:endParaRPr lang="en-US" dirty="0"/>
          </a:p>
        </p:txBody>
      </p:sp>
      <p:sp>
        <p:nvSpPr>
          <p:cNvPr id="5" name="Content Placeholder 4">
            <a:extLst>
              <a:ext uri="{FF2B5EF4-FFF2-40B4-BE49-F238E27FC236}">
                <a16:creationId xmlns:a16="http://schemas.microsoft.com/office/drawing/2014/main" id="{1DBCCCC2-BBAA-A14E-C6FF-451FA6F82C39}"/>
              </a:ext>
            </a:extLst>
          </p:cNvPr>
          <p:cNvSpPr>
            <a:spLocks noGrp="1"/>
          </p:cNvSpPr>
          <p:nvPr>
            <p:ph idx="14"/>
          </p:nvPr>
        </p:nvSpPr>
        <p:spPr>
          <a:xfrm>
            <a:off x="914400" y="3200400"/>
            <a:ext cx="4160520" cy="2834640"/>
          </a:xfrm>
        </p:spPr>
        <p:txBody>
          <a:bodyPr/>
          <a:lstStyle/>
          <a:p>
            <a:pPr marL="0" indent="0">
              <a:buNone/>
            </a:pPr>
            <a:r>
              <a:rPr lang="en-US" dirty="0"/>
              <a:t>When looking at specifically airplane and filtering for the h Airplane the </a:t>
            </a:r>
            <a:r>
              <a:rPr lang="en-US" dirty="0" err="1"/>
              <a:t>boeing</a:t>
            </a:r>
            <a:r>
              <a:rPr lang="en-US" dirty="0"/>
              <a:t> 737-732 has the highest number of uninjured and so it is considered to be the strongest airplane in the business and therefore the lest risky.</a:t>
            </a:r>
          </a:p>
        </p:txBody>
      </p:sp>
      <p:pic>
        <p:nvPicPr>
          <p:cNvPr id="11" name="Picture 10">
            <a:extLst>
              <a:ext uri="{FF2B5EF4-FFF2-40B4-BE49-F238E27FC236}">
                <a16:creationId xmlns:a16="http://schemas.microsoft.com/office/drawing/2014/main" id="{B5AD3FB5-4366-CF56-FDA4-06C1CD0B0B77}"/>
              </a:ext>
            </a:extLst>
          </p:cNvPr>
          <p:cNvPicPr>
            <a:picLocks noChangeAspect="1"/>
          </p:cNvPicPr>
          <p:nvPr/>
        </p:nvPicPr>
        <p:blipFill>
          <a:blip r:embed="rId2"/>
          <a:stretch>
            <a:fillRect/>
          </a:stretch>
        </p:blipFill>
        <p:spPr>
          <a:xfrm>
            <a:off x="6280195" y="1034975"/>
            <a:ext cx="5372566" cy="5456393"/>
          </a:xfrm>
          <a:prstGeom prst="rect">
            <a:avLst/>
          </a:prstGeom>
        </p:spPr>
      </p:pic>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Cust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79</TotalTime>
  <Words>809</Words>
  <Application>Microsoft Office PowerPoint</Application>
  <PresentationFormat>Widescreen</PresentationFormat>
  <Paragraphs>64</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Posterama</vt:lpstr>
      <vt:lpstr>Posterama Text SemiBold</vt:lpstr>
      <vt:lpstr>Custom</vt:lpstr>
      <vt:lpstr>AirCraft Risk Analysis</vt:lpstr>
      <vt:lpstr>Overview </vt:lpstr>
      <vt:lpstr>Business Understanding and Goals</vt:lpstr>
      <vt:lpstr>Data Understanding</vt:lpstr>
      <vt:lpstr>Data Understanding</vt:lpstr>
      <vt:lpstr>Data Analysis</vt:lpstr>
      <vt:lpstr>Data Analysis</vt:lpstr>
      <vt:lpstr>PowerPoint Presentation</vt:lpstr>
      <vt:lpstr>Answer</vt:lpstr>
      <vt:lpstr>Recommendations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Michelle Chekwooti</dc:creator>
  <cp:lastModifiedBy>Michelle Chekwooti</cp:lastModifiedBy>
  <cp:revision>3</cp:revision>
  <dcterms:created xsi:type="dcterms:W3CDTF">2025-02-11T16:26:36Z</dcterms:created>
  <dcterms:modified xsi:type="dcterms:W3CDTF">2025-02-11T17:45:47Z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